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0" r:id="rId3"/>
    <p:sldId id="258" r:id="rId4"/>
    <p:sldId id="262" r:id="rId5"/>
    <p:sldId id="274" r:id="rId6"/>
    <p:sldId id="278" r:id="rId7"/>
    <p:sldId id="280" r:id="rId8"/>
    <p:sldId id="282" r:id="rId9"/>
    <p:sldId id="275" r:id="rId10"/>
    <p:sldId id="281" r:id="rId11"/>
    <p:sldId id="284" r:id="rId12"/>
    <p:sldId id="276" r:id="rId13"/>
    <p:sldId id="286" r:id="rId14"/>
    <p:sldId id="270" r:id="rId15"/>
    <p:sldId id="27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" pitchFamily="2" charset="77"/>
      <p:regular r:id="rId22"/>
      <p:bold r:id="rId23"/>
      <p:italic r:id="rId24"/>
      <p:boldItalic r:id="rId25"/>
    </p:embeddedFont>
    <p:embeddedFont>
      <p:font typeface="Gloria Hallelujah" panose="02000000000000000000" pitchFamily="2" charset="0"/>
      <p:regular r:id="rId26"/>
    </p:embeddedFont>
    <p:embeddedFont>
      <p:font typeface="Russo One" panose="02000503050000020004" pitchFamily="2" charset="0"/>
      <p:regular r:id="rId27"/>
    </p:embeddedFont>
    <p:embeddedFont>
      <p:font typeface="Source Code Pro" panose="020B0509030403020204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8"/>
    <a:srgbClr val="C7EF00"/>
    <a:srgbClr val="FECFC4"/>
    <a:srgbClr val="FFA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3"/>
    <p:restoredTop sz="85880"/>
  </p:normalViewPr>
  <p:slideViewPr>
    <p:cSldViewPr snapToGrid="0" snapToObjects="1">
      <p:cViewPr varScale="1">
        <p:scale>
          <a:sx n="117" d="100"/>
          <a:sy n="117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77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9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8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5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caecd15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caecd15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c286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cc286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caecd15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caecd15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caecd1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caecd1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36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67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61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5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caecd15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caecd15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1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06C5C-6325-8D45-969B-BAC1FE71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30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DA02C-A93E-B348-AD86-8F6158628D0D}"/>
              </a:ext>
            </a:extLst>
          </p:cNvPr>
          <p:cNvSpPr txBox="1"/>
          <p:nvPr/>
        </p:nvSpPr>
        <p:spPr>
          <a:xfrm>
            <a:off x="677344" y="2862470"/>
            <a:ext cx="77893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Gaining Competitive Advantages </a:t>
            </a:r>
          </a:p>
          <a:p>
            <a:pPr algn="ctr"/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Fantasy Basketball</a:t>
            </a:r>
          </a:p>
          <a:p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Jackson 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In this model, I find additional data that can help our predictability. As shown below, our accuracy for prediction goes up!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[improved!]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9884CD-A75D-FE4B-90D0-048F57C25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03699"/>
              </p:ext>
            </p:extLst>
          </p:nvPr>
        </p:nvGraphicFramePr>
        <p:xfrm>
          <a:off x="2645559" y="2420471"/>
          <a:ext cx="3776756" cy="1194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207">
                  <a:extLst>
                    <a:ext uri="{9D8B030D-6E8A-4147-A177-3AD203B41FA5}">
                      <a16:colId xmlns:a16="http://schemas.microsoft.com/office/drawing/2014/main" val="3650274287"/>
                    </a:ext>
                  </a:extLst>
                </a:gridCol>
                <a:gridCol w="1766549">
                  <a:extLst>
                    <a:ext uri="{9D8B030D-6E8A-4147-A177-3AD203B41FA5}">
                      <a16:colId xmlns:a16="http://schemas.microsoft.com/office/drawing/2014/main" val="3638256754"/>
                    </a:ext>
                  </a:extLst>
                </a:gridCol>
              </a:tblGrid>
              <a:tr h="491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038759"/>
                  </a:ext>
                </a:extLst>
              </a:tr>
              <a:tr h="7029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102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34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After finding model tuning and feature engineering, I created a much better model than our baseline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Russo One"/>
                <a:ea typeface="Russo One"/>
                <a:cs typeface="Russo One"/>
                <a:sym typeface="Russo One"/>
              </a:rPr>
              <a:t>Best Model [model tuning + feature engineering]</a:t>
            </a:r>
            <a:endParaRPr sz="2600"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293120"/>
              </p:ext>
            </p:extLst>
          </p:nvPr>
        </p:nvGraphicFramePr>
        <p:xfrm>
          <a:off x="2436132" y="2238181"/>
          <a:ext cx="4394974" cy="1565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9259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2055715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692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8733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feature engineering + model tuning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2961859" y="4032455"/>
            <a:ext cx="357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model tuning and feature engineering, I can make better use of my data.</a:t>
            </a:r>
          </a:p>
        </p:txBody>
      </p:sp>
    </p:spTree>
    <p:extLst>
      <p:ext uri="{BB962C8B-B14F-4D97-AF65-F5344CB8AC3E}">
        <p14:creationId xmlns:p14="http://schemas.microsoft.com/office/powerpoint/2010/main" val="290364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Comparison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3545B3-227F-1549-B06F-388B950B4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44536"/>
              </p:ext>
            </p:extLst>
          </p:nvPr>
        </p:nvGraphicFramePr>
        <p:xfrm>
          <a:off x="1761037" y="1449834"/>
          <a:ext cx="5173163" cy="2243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3455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2419708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746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6361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(Baseline)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42749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(more data)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64.25%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433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(model tuning)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82.06%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9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Diving Deep into our model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639CCCA6-3FF2-1449-805C-968CC83BA7B9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C62A0-F194-B540-BED1-E23CC52CF213}"/>
              </a:ext>
            </a:extLst>
          </p:cNvPr>
          <p:cNvSpPr txBox="1"/>
          <p:nvPr/>
        </p:nvSpPr>
        <p:spPr>
          <a:xfrm>
            <a:off x="537882" y="1215614"/>
            <a:ext cx="661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Using Recursive Feature Elimination, we determine which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were most important in our final model: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698FB-7EF3-1E43-B4B5-5A9A8F4B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93" y="1861945"/>
            <a:ext cx="4660014" cy="28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9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4592400" y="10200"/>
            <a:ext cx="4561800" cy="514350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20400" y="20400"/>
            <a:ext cx="4561800" cy="5143500"/>
          </a:xfrm>
          <a:prstGeom prst="flowChartProcess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22950" y="7662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212121"/>
                </a:solidFill>
                <a:latin typeface="Russo One"/>
                <a:ea typeface="Russo One"/>
                <a:cs typeface="Russo One"/>
                <a:sym typeface="Russo One"/>
              </a:rPr>
              <a:t>FINAL CONCLUSIONS</a:t>
            </a:r>
            <a:endParaRPr sz="3600" b="1">
              <a:solidFill>
                <a:srgbClr val="21212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Exo"/>
                <a:ea typeface="Exo"/>
                <a:cs typeface="Exo"/>
                <a:sym typeface="Exo"/>
              </a:rPr>
              <a:t>Let’s sum up the matter with some final conclusions about the presentation.</a:t>
            </a:r>
            <a:endParaRPr sz="1800" dirty="0">
              <a:solidFill>
                <a:srgbClr val="666666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773725" y="462725"/>
            <a:ext cx="18570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Auction Drafts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Going for a stars-and-scrubs approach will have less room for error. Aim for players in the $6-30 range.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7108425" y="462725"/>
            <a:ext cx="18066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 dirty="0">
                <a:latin typeface="Exo"/>
                <a:ea typeface="Exo"/>
                <a:cs typeface="Exo"/>
                <a:sym typeface="Exo"/>
              </a:rPr>
              <a:t>Important Features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Assists did not land in the top-10 most important features. Value can be found outside of this often overhyped category.</a:t>
            </a:r>
            <a:endParaRPr b="1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773725" y="2855850"/>
            <a:ext cx="1857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Potential breakouts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Exo"/>
                <a:ea typeface="Exo"/>
                <a:cs typeface="Exo"/>
                <a:sym typeface="Exo"/>
              </a:rPr>
              <a:t>Look for players that may be given the opportunity to play more. Minutes Per Game were a key indicator of a high ranked player.</a:t>
            </a:r>
            <a:endParaRPr dirty="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7108425" y="2855850"/>
            <a:ext cx="1806600" cy="1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Exo"/>
                <a:ea typeface="Exo"/>
                <a:cs typeface="Exo"/>
                <a:sym typeface="Exo"/>
              </a:rPr>
              <a:t>NBA parity</a:t>
            </a:r>
            <a:endParaRPr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900" b="1" dirty="0"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dirty="0">
                <a:latin typeface="Exo"/>
                <a:ea typeface="Gloria Hallelujah"/>
                <a:cs typeface="Gloria Hallelujah"/>
                <a:sym typeface="Exo"/>
              </a:rPr>
              <a:t>In the past, it was easy to avoid resting players. However, with the NBA approaching parity, there is evidence of high-ranked players on playoff teams.</a:t>
            </a:r>
            <a:endParaRPr sz="1200"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7971" r="10767"/>
          <a:stretch/>
        </p:blipFill>
        <p:spPr>
          <a:xfrm rot="5400000">
            <a:off x="2086050" y="-2103600"/>
            <a:ext cx="4971900" cy="91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937800" y="0"/>
            <a:ext cx="726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 sz="6000"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Fantasy basketball is popular!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00219-47B8-DF49-B43C-36C8A0AB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6" y="2907807"/>
            <a:ext cx="3044124" cy="15742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B3D6-4376-B74E-9633-61D54AC13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7376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Fantasy sports is very popular due to its competitive nature and financial implications. Over the years, the community has only grown larger!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0798AF-2575-C340-BC63-1CCF143B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54247"/>
              </p:ext>
            </p:extLst>
          </p:nvPr>
        </p:nvGraphicFramePr>
        <p:xfrm>
          <a:off x="5708884" y="1339233"/>
          <a:ext cx="2515807" cy="3443356"/>
        </p:xfrm>
        <a:graphic>
          <a:graphicData uri="http://schemas.openxmlformats.org/drawingml/2006/table">
            <a:tbl>
              <a:tblPr/>
              <a:tblGrid>
                <a:gridCol w="1216128">
                  <a:extLst>
                    <a:ext uri="{9D8B030D-6E8A-4147-A177-3AD203B41FA5}">
                      <a16:colId xmlns:a16="http://schemas.microsoft.com/office/drawing/2014/main" val="298622740"/>
                    </a:ext>
                  </a:extLst>
                </a:gridCol>
                <a:gridCol w="1299679">
                  <a:extLst>
                    <a:ext uri="{9D8B030D-6E8A-4147-A177-3AD203B41FA5}">
                      <a16:colId xmlns:a16="http://schemas.microsoft.com/office/drawing/2014/main" val="1916027727"/>
                    </a:ext>
                  </a:extLst>
                </a:gridCol>
              </a:tblGrid>
              <a:tr h="60156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US-only, 18+ year old fantasy sports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6913"/>
                  </a:ext>
                </a:extLst>
              </a:tr>
              <a:tr h="8095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Year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Estimated Number of Players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386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5679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42.8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2361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43.2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1168"/>
                  </a:ext>
                </a:extLst>
              </a:tr>
              <a:tr h="5013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Baskerville" panose="02020502070401020303" pitchFamily="18" charset="0"/>
                          <a:cs typeface="Calibri" panose="020F0502020204030204" pitchFamily="34" charset="0"/>
                        </a:rPr>
                        <a:t>45.9 million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Baskerville" panose="02020502070401020303" pitchFamily="18" charset="0"/>
                        <a:cs typeface="Calibri" panose="020F0502020204030204" pitchFamily="34" charset="0"/>
                      </a:endParaRPr>
                    </a:p>
                  </a:txBody>
                  <a:tcPr marL="92834" marR="92834" marT="92834" marB="9283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213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30B2F5F-4E98-E44D-AD80-9F032AA6D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552" y="11853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Google Shape;79;p15">
            <a:extLst>
              <a:ext uri="{FF2B5EF4-FFF2-40B4-BE49-F238E27FC236}">
                <a16:creationId xmlns:a16="http://schemas.microsoft.com/office/drawing/2014/main" id="{D35EAA8F-A9FC-574A-9011-2B1B114EE85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tx1"/>
                </a:solidFill>
                <a:latin typeface="Russo One"/>
                <a:ea typeface="Russo One"/>
                <a:cs typeface="Russo One"/>
                <a:sym typeface="Russo One"/>
              </a:rPr>
              <a:t>PROBLEM STATEMENT</a:t>
            </a:r>
            <a:endParaRPr dirty="0">
              <a:solidFill>
                <a:schemeClr val="tx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501425" y="1327125"/>
            <a:ext cx="33363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5341B8-09AF-8942-8037-7D2DD8BB5025}"/>
              </a:ext>
            </a:extLst>
          </p:cNvPr>
          <p:cNvSpPr/>
          <p:nvPr/>
        </p:nvSpPr>
        <p:spPr>
          <a:xfrm>
            <a:off x="306275" y="143921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growing number of experienced players in fantasy basketball, gaining </a:t>
            </a:r>
            <a:r>
              <a:rPr lang="en-US" sz="2000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slight advantage can help you win!</a:t>
            </a:r>
            <a:endParaRPr lang="en-US" sz="2000" dirty="0">
              <a:solidFill>
                <a:srgbClr val="595959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9F14478-AA6E-784E-812A-332E91A0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61" y="1327125"/>
            <a:ext cx="3717239" cy="2787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27B4AE-555F-DF4B-98F0-9BB8E3D80F31}"/>
              </a:ext>
            </a:extLst>
          </p:cNvPr>
          <p:cNvSpPr/>
          <p:nvPr/>
        </p:nvSpPr>
        <p:spPr>
          <a:xfrm>
            <a:off x="306275" y="2651375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buSzPts val="1100"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historical data, what competitive advantages can we gain?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BasketballMonster Rankings (2015–2019)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Historical NBA standings (2015-2019)</a:t>
            </a:r>
          </a:p>
          <a:p>
            <a:pPr marL="285750" indent="-285750"/>
            <a:r>
              <a:rPr lang="en-US" sz="2800" dirty="0"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Personal league data (2015-2019)</a:t>
            </a:r>
          </a:p>
        </p:txBody>
      </p:sp>
      <p:pic>
        <p:nvPicPr>
          <p:cNvPr id="110" name="Google Shape;110;p19" descr="Image result for nba logo png"/>
          <p:cNvPicPr preferRelativeResize="0"/>
          <p:nvPr/>
        </p:nvPicPr>
        <p:blipFill rotWithShape="1">
          <a:blip r:embed="rId3">
            <a:alphaModFix/>
          </a:blip>
          <a:srcRect t="6590" b="4473"/>
          <a:stretch/>
        </p:blipFill>
        <p:spPr>
          <a:xfrm>
            <a:off x="6825808" y="1832450"/>
            <a:ext cx="469900" cy="925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Data utilized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36C97-4371-2849-B5C8-09923404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08" y="1227800"/>
            <a:ext cx="469900" cy="469900"/>
          </a:xfrm>
          <a:prstGeom prst="rect">
            <a:avLst/>
          </a:prstGeom>
        </p:spPr>
      </p:pic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045BECCF-0E30-2344-9CD6-AE05F0EE109B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56637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68" y="1307690"/>
            <a:ext cx="4842871" cy="2729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4BEBF3-062F-1B4D-A805-53ED6968C9C7}"/>
              </a:ext>
            </a:extLst>
          </p:cNvPr>
          <p:cNvSpPr/>
          <p:nvPr/>
        </p:nvSpPr>
        <p:spPr>
          <a:xfrm>
            <a:off x="5389222" y="4097085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Matrix – All variables</a:t>
            </a:r>
          </a:p>
        </p:txBody>
      </p:sp>
    </p:spTree>
    <p:extLst>
      <p:ext uri="{BB962C8B-B14F-4D97-AF65-F5344CB8AC3E}">
        <p14:creationId xmlns:p14="http://schemas.microsoft.com/office/powerpoint/2010/main" val="352186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490477" y="4097086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players on winning teams (out of 8 rosters)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20C13A-5733-5C4A-9BA5-C45C2E78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59094"/>
              </p:ext>
            </p:extLst>
          </p:nvPr>
        </p:nvGraphicFramePr>
        <p:xfrm>
          <a:off x="311700" y="1062524"/>
          <a:ext cx="3808675" cy="2974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1580">
                  <a:extLst>
                    <a:ext uri="{9D8B030D-6E8A-4147-A177-3AD203B41FA5}">
                      <a16:colId xmlns:a16="http://schemas.microsoft.com/office/drawing/2014/main" val="4000161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721578727"/>
                    </a:ext>
                  </a:extLst>
                </a:gridCol>
              </a:tblGrid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5971185"/>
                  </a:ext>
                </a:extLst>
              </a:tr>
              <a:tr h="567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9424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89897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2327394"/>
                  </a:ext>
                </a:extLst>
              </a:tr>
              <a:tr h="1494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564182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5BD6703-21B0-2A4B-B100-058C281D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06" y="1496920"/>
            <a:ext cx="472606" cy="472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DE4E54-ED64-924E-A19D-E4B7AE94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29" y="1493484"/>
            <a:ext cx="472606" cy="472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97F609-D2DB-124F-BAAA-AD92AEAF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2" y="1493484"/>
            <a:ext cx="472606" cy="472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27FE3-3245-DE4C-A47C-5060E87E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2824318"/>
            <a:ext cx="472606" cy="472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C9B2D-8F8B-3740-AF2B-F16199027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2824318"/>
            <a:ext cx="472606" cy="4726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128D3-85C9-234B-A2BB-65941E47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3356665"/>
            <a:ext cx="472606" cy="472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E115E-A547-EF45-868E-B68FB517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3356665"/>
            <a:ext cx="472606" cy="472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B98AA6-3330-0A4D-8E52-1773B55B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99" y="1988489"/>
            <a:ext cx="472606" cy="4726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EDB690-8410-9543-9DFD-9B3BBD35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9" y="1988489"/>
            <a:ext cx="472606" cy="472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88E27-C107-174E-B4C5-769E439C1B7C}"/>
              </a:ext>
            </a:extLst>
          </p:cNvPr>
          <p:cNvSpPr txBox="1"/>
          <p:nvPr/>
        </p:nvSpPr>
        <p:spPr>
          <a:xfrm>
            <a:off x="4768542" y="4156231"/>
            <a:ext cx="3471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 of these players are “superstars” and are inexpensive to draft: 6 – 32 dollar range</a:t>
            </a:r>
            <a:b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1" i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E816B1-844B-D041-93EA-8947D13F4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76198"/>
              </p:ext>
            </p:extLst>
          </p:nvPr>
        </p:nvGraphicFramePr>
        <p:xfrm>
          <a:off x="4769035" y="1067040"/>
          <a:ext cx="3471450" cy="3030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706">
                  <a:extLst>
                    <a:ext uri="{9D8B030D-6E8A-4147-A177-3AD203B41FA5}">
                      <a16:colId xmlns:a16="http://schemas.microsoft.com/office/drawing/2014/main" val="4261713369"/>
                    </a:ext>
                  </a:extLst>
                </a:gridCol>
                <a:gridCol w="1623744">
                  <a:extLst>
                    <a:ext uri="{9D8B030D-6E8A-4147-A177-3AD203B41FA5}">
                      <a16:colId xmlns:a16="http://schemas.microsoft.com/office/drawing/2014/main" val="4246362096"/>
                    </a:ext>
                  </a:extLst>
                </a:gridCol>
              </a:tblGrid>
              <a:tr h="344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 cost (across 4 years)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281836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Josh Richardson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044850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Kemba Walker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2506844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Marc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942135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Elfrid Payton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45953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Goran Dragic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659239"/>
                  </a:ext>
                </a:extLst>
              </a:tr>
              <a:tr h="420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Khris Middleton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0051349"/>
                  </a:ext>
                </a:extLst>
              </a:tr>
              <a:tr h="280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Kyle Lowry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9563639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 Gasol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2576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24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Exploratory Data Analysis - Takeaways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B3DECE08-7D8C-B348-9C58-604E4EDCED67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6808-F0F3-E143-A161-F43CDC5F754A}"/>
              </a:ext>
            </a:extLst>
          </p:cNvPr>
          <p:cNvSpPr txBox="1"/>
          <p:nvPr/>
        </p:nvSpPr>
        <p:spPr>
          <a:xfrm>
            <a:off x="1010687" y="4436865"/>
            <a:ext cx="65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ADP and Value seems highly correlated with RANK (our target), </a:t>
            </a:r>
          </a:p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we may want to avoid using those when modeling.</a:t>
            </a:r>
          </a:p>
        </p:txBody>
      </p:sp>
      <p:pic>
        <p:nvPicPr>
          <p:cNvPr id="3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FE4259FF-CB2B-8841-9C02-02D38D56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57" y="1017725"/>
            <a:ext cx="6552581" cy="33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Can we utilize data to help us draft higher-ranked players, </a:t>
            </a:r>
            <a:r>
              <a:rPr lang="en-US" sz="5400" b="1" i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consistently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Exo"/>
                <a:cs typeface="Calibri" panose="020F0502020204030204" pitchFamily="34" charset="0"/>
                <a:sym typeface="Exo"/>
              </a:rPr>
              <a:t>?</a:t>
            </a:r>
            <a:endParaRPr sz="5400" b="1" dirty="0">
              <a:solidFill>
                <a:schemeClr val="tx1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1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xo"/>
                <a:ea typeface="Exo"/>
                <a:cs typeface="Exo"/>
                <a:sym typeface="Exo"/>
              </a:rPr>
              <a:t>Our baseline model was a Logistic Regression implementation with some validation techniques: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/>
                <a:ea typeface="Russo One"/>
                <a:cs typeface="Russo One"/>
                <a:sym typeface="Russo One"/>
              </a:rPr>
              <a:t>Model [baseline]</a:t>
            </a:r>
            <a:endParaRPr dirty="0"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8008BF07-7C5F-7741-BBB6-1F4D3DB38B21}"/>
              </a:ext>
            </a:extLst>
          </p:cNvPr>
          <p:cNvSpPr/>
          <p:nvPr/>
        </p:nvSpPr>
        <p:spPr>
          <a:xfrm>
            <a:off x="-6750" y="0"/>
            <a:ext cx="9157500" cy="458100"/>
          </a:xfrm>
          <a:prstGeom prst="rect">
            <a:avLst/>
          </a:prstGeom>
          <a:solidFill>
            <a:srgbClr val="D9760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59CF8B-AB53-C142-9E20-AD5270E62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99925"/>
              </p:ext>
            </p:extLst>
          </p:nvPr>
        </p:nvGraphicFramePr>
        <p:xfrm>
          <a:off x="2531835" y="2090057"/>
          <a:ext cx="4271735" cy="1957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3664">
                  <a:extLst>
                    <a:ext uri="{9D8B030D-6E8A-4147-A177-3AD203B41FA5}">
                      <a16:colId xmlns:a16="http://schemas.microsoft.com/office/drawing/2014/main" val="3158058267"/>
                    </a:ext>
                  </a:extLst>
                </a:gridCol>
                <a:gridCol w="1998071">
                  <a:extLst>
                    <a:ext uri="{9D8B030D-6E8A-4147-A177-3AD203B41FA5}">
                      <a16:colId xmlns:a16="http://schemas.microsoft.com/office/drawing/2014/main" val="3206301164"/>
                    </a:ext>
                  </a:extLst>
                </a:gridCol>
              </a:tblGrid>
              <a:tr h="5844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7536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train-test split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50.0%</a:t>
                      </a: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684041"/>
                  </a:ext>
                </a:extLst>
              </a:tr>
              <a:tr h="6865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Regression </a:t>
                      </a:r>
                    </a:p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w/ k-fold</a:t>
                      </a:r>
                    </a:p>
                  </a:txBody>
                  <a:tcPr marL="5798" marR="5798" marT="579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40.23%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98" marR="5798" marT="57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C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056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68656-A6D7-8040-9720-ED7966FEF613}"/>
              </a:ext>
            </a:extLst>
          </p:cNvPr>
          <p:cNvSpPr txBox="1"/>
          <p:nvPr/>
        </p:nvSpPr>
        <p:spPr>
          <a:xfrm>
            <a:off x="3057563" y="4154406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baseline model is below average</a:t>
            </a:r>
          </a:p>
        </p:txBody>
      </p:sp>
    </p:spTree>
    <p:extLst>
      <p:ext uri="{BB962C8B-B14F-4D97-AF65-F5344CB8AC3E}">
        <p14:creationId xmlns:p14="http://schemas.microsoft.com/office/powerpoint/2010/main" val="38020588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585</Words>
  <Application>Microsoft Macintosh PowerPoint</Application>
  <PresentationFormat>On-screen Show (16:9)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Gloria Hallelujah</vt:lpstr>
      <vt:lpstr>Calibri</vt:lpstr>
      <vt:lpstr>Russo One</vt:lpstr>
      <vt:lpstr>Arial</vt:lpstr>
      <vt:lpstr>Exo</vt:lpstr>
      <vt:lpstr>Source Code Pro</vt:lpstr>
      <vt:lpstr>Simple Light</vt:lpstr>
      <vt:lpstr>PowerPoint Presentation</vt:lpstr>
      <vt:lpstr>Fantasy basketball is popular!</vt:lpstr>
      <vt:lpstr>PROBLEM STATEMENT</vt:lpstr>
      <vt:lpstr>Data utilized</vt:lpstr>
      <vt:lpstr>Exploratory Data Analysis</vt:lpstr>
      <vt:lpstr>Exploratory Data Analysis - Takeaways</vt:lpstr>
      <vt:lpstr>Exploratory Data Analysis - Takeaways</vt:lpstr>
      <vt:lpstr>PowerPoint Presentation</vt:lpstr>
      <vt:lpstr>Model [baseline]</vt:lpstr>
      <vt:lpstr>Model [improved!]</vt:lpstr>
      <vt:lpstr>Best Model [model tuning + feature engineering]</vt:lpstr>
      <vt:lpstr>Model Comparison</vt:lpstr>
      <vt:lpstr>Diving Deep into our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 Au</cp:lastModifiedBy>
  <cp:revision>24</cp:revision>
  <dcterms:modified xsi:type="dcterms:W3CDTF">2020-04-08T03:57:11Z</dcterms:modified>
</cp:coreProperties>
</file>